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62" r:id="rId5"/>
    <p:sldId id="276" r:id="rId6"/>
    <p:sldId id="277" r:id="rId7"/>
    <p:sldId id="278" r:id="rId8"/>
    <p:sldId id="279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34" d="100"/>
          <a:sy n="34" d="100"/>
        </p:scale>
        <p:origin x="77" y="10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491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336BF-879A-4C92-BE48-5BBC4902470F}" type="datetimeFigureOut">
              <a:rPr lang="hu-HU" smtClean="0"/>
              <a:t>2015.11.29.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60285-8785-4ED4-A551-FC9967E2947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880312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336BF-879A-4C92-BE48-5BBC4902470F}" type="datetimeFigureOut">
              <a:rPr lang="hu-HU" smtClean="0"/>
              <a:t>2015.11.29.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60285-8785-4ED4-A551-FC9967E2947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499498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336BF-879A-4C92-BE48-5BBC4902470F}" type="datetimeFigureOut">
              <a:rPr lang="hu-HU" smtClean="0"/>
              <a:t>2015.11.29.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60285-8785-4ED4-A551-FC9967E2947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13745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336BF-879A-4C92-BE48-5BBC4902470F}" type="datetimeFigureOut">
              <a:rPr lang="hu-HU" smtClean="0"/>
              <a:t>2015.11.29.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60285-8785-4ED4-A551-FC9967E2947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12245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336BF-879A-4C92-BE48-5BBC4902470F}" type="datetimeFigureOut">
              <a:rPr lang="hu-HU" smtClean="0"/>
              <a:t>2015.11.29.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60285-8785-4ED4-A551-FC9967E2947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60757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336BF-879A-4C92-BE48-5BBC4902470F}" type="datetimeFigureOut">
              <a:rPr lang="hu-HU" smtClean="0"/>
              <a:t>2015.11.29.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60285-8785-4ED4-A551-FC9967E2947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51559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336BF-879A-4C92-BE48-5BBC4902470F}" type="datetimeFigureOut">
              <a:rPr lang="hu-HU" smtClean="0"/>
              <a:t>2015.11.29.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60285-8785-4ED4-A551-FC9967E2947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3879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336BF-879A-4C92-BE48-5BBC4902470F}" type="datetimeFigureOut">
              <a:rPr lang="hu-HU" smtClean="0"/>
              <a:t>2015.11.29.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60285-8785-4ED4-A551-FC9967E2947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58643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336BF-879A-4C92-BE48-5BBC4902470F}" type="datetimeFigureOut">
              <a:rPr lang="hu-HU" smtClean="0"/>
              <a:t>2015.11.29.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60285-8785-4ED4-A551-FC9967E2947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57495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336BF-879A-4C92-BE48-5BBC4902470F}" type="datetimeFigureOut">
              <a:rPr lang="hu-HU" smtClean="0"/>
              <a:t>2015.11.29.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60285-8785-4ED4-A551-FC9967E2947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36889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336BF-879A-4C92-BE48-5BBC4902470F}" type="datetimeFigureOut">
              <a:rPr lang="hu-HU" smtClean="0"/>
              <a:t>2015.11.29.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B60285-8785-4ED4-A551-FC9967E2947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19481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7336BF-879A-4C92-BE48-5BBC4902470F}" type="datetimeFigureOut">
              <a:rPr lang="hu-HU" smtClean="0"/>
              <a:t>2015.11.29.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B60285-8785-4ED4-A551-FC9967E2947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76169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microsoft.com/office/2007/relationships/media" Target="../media/media1.mp3"/><Relationship Id="rId7" Type="http://schemas.openxmlformats.org/officeDocument/2006/relationships/image" Target="../media/image3.png"/><Relationship Id="rId2" Type="http://schemas.openxmlformats.org/officeDocument/2006/relationships/audio" Target="NULL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2.jpg"/><Relationship Id="rId5" Type="http://schemas.openxmlformats.org/officeDocument/2006/relationships/image" Target="../media/image1.jpeg"/><Relationship Id="rId10" Type="http://schemas.openxmlformats.org/officeDocument/2006/relationships/image" Target="../media/image6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8.jpe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4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7" Type="http://schemas.openxmlformats.org/officeDocument/2006/relationships/image" Target="../media/image6.png"/><Relationship Id="rId2" Type="http://schemas.microsoft.com/office/2007/relationships/media" Target="../media/media2.mp3"/><Relationship Id="rId1" Type="http://schemas.openxmlformats.org/officeDocument/2006/relationships/tags" Target="../tags/tag9.xml"/><Relationship Id="rId6" Type="http://schemas.openxmlformats.org/officeDocument/2006/relationships/image" Target="../media/image5.png"/><Relationship Id="rId5" Type="http://schemas.openxmlformats.org/officeDocument/2006/relationships/image" Target="../media/image2.jp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artalom hely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065" y="2424858"/>
            <a:ext cx="4967353" cy="3548109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764898" y="-121913"/>
            <a:ext cx="5721689" cy="2387600"/>
          </a:xfrm>
        </p:spPr>
        <p:txBody>
          <a:bodyPr>
            <a:noAutofit/>
          </a:bodyPr>
          <a:lstStyle/>
          <a:p>
            <a:r>
              <a:rPr lang="hu-HU" sz="4000" b="1" cap="all" dirty="0" smtClean="0">
                <a:latin typeface="Aharoni" panose="02010803020104030203" pitchFamily="2" charset="-79"/>
                <a:cs typeface="Aharoni" panose="02010803020104030203" pitchFamily="2" charset="-79"/>
              </a:rPr>
              <a:t>Adolf </a:t>
            </a:r>
            <a:r>
              <a:rPr lang="hu-HU" sz="4000" b="1" cap="all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Kolping</a:t>
            </a:r>
            <a:r>
              <a:rPr lang="hu-HU" sz="4000" b="1" cap="all" dirty="0" smtClean="0">
                <a:latin typeface="Aharoni" panose="02010803020104030203" pitchFamily="2" charset="-79"/>
                <a:cs typeface="Aharoni" panose="02010803020104030203" pitchFamily="2" charset="-79"/>
              </a:rPr>
              <a:t> élete, eszméi, azok hatásai iskolánkra</a:t>
            </a:r>
            <a:endParaRPr lang="hu-HU" sz="4000" b="1" cap="all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69832" y="1660357"/>
            <a:ext cx="5398564" cy="3344779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7292" y="1071887"/>
            <a:ext cx="4181809" cy="4901080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806" y="243257"/>
            <a:ext cx="805656" cy="799262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66" y="172725"/>
            <a:ext cx="814974" cy="808506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63" y="5943599"/>
            <a:ext cx="773155" cy="767019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4762" y="5810096"/>
            <a:ext cx="860125" cy="853298"/>
          </a:xfrm>
          <a:prstGeom prst="rect">
            <a:avLst/>
          </a:prstGeom>
        </p:spPr>
      </p:pic>
      <p:pic>
        <p:nvPicPr>
          <p:cNvPr id="3" name="Dvorák, Antonin - IX. szimfónia Az új világból IV. téte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400587.061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481751" y="205163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32776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13067">
        <p15:prstTrans prst="curtains"/>
      </p:transition>
    </mc:Choice>
    <mc:Fallback>
      <p:transition spd="slow" advTm="1306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  <p:extLst>
    <p:ext uri="{E180D4A7-C9FB-4DFB-919C-405C955672EB}">
      <p14:showEvtLst xmlns:p14="http://schemas.microsoft.com/office/powerpoint/2010/main">
        <p14:playEvt time="33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55785" y="175427"/>
            <a:ext cx="10515600" cy="6172200"/>
          </a:xfrm>
        </p:spPr>
        <p:txBody>
          <a:bodyPr>
            <a:normAutofit/>
          </a:bodyPr>
          <a:lstStyle/>
          <a:p>
            <a:pPr algn="ctr"/>
            <a:r>
              <a:rPr lang="hu-HU" sz="4000" b="1" dirty="0" smtClean="0"/>
              <a:t>Ha kicsi is az a darab föld, amint megmunkálunk, fáradozásunk nem hiábavaló. Nem kellene mindenkinek azon lenni, hogy a legközelebb álló emberek körét tekintené a gondjára bízott földnek?</a:t>
            </a:r>
            <a:endParaRPr lang="hu-HU" sz="4000" b="1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59" y="3261527"/>
            <a:ext cx="3840040" cy="2742886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779" y="3041562"/>
            <a:ext cx="2047611" cy="3182815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2283" y="3410263"/>
            <a:ext cx="3879102" cy="25941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1207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23821">
        <p14:switch dir="r"/>
      </p:transition>
    </mc:Choice>
    <mc:Fallback>
      <p:transition spd="slow" advTm="2382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15461" y="474784"/>
            <a:ext cx="10755923" cy="2110150"/>
          </a:xfrm>
        </p:spPr>
        <p:txBody>
          <a:bodyPr>
            <a:normAutofit/>
          </a:bodyPr>
          <a:lstStyle/>
          <a:p>
            <a:pPr algn="ctr"/>
            <a:r>
              <a:rPr lang="hu-HU" sz="3600" b="1" dirty="0" smtClean="0"/>
              <a:t>Ha alázattal tudjuk, hogy mire nem vagyunk képesek, lelkiismereti késztetésből mégis minden erőnkkel azon kell lennünk, hogy valósítsuk meg az, amire képesek vagyunk</a:t>
            </a:r>
            <a:endParaRPr lang="hu-HU" sz="3600" b="1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84934"/>
            <a:ext cx="5228492" cy="3921369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492" y="2584934"/>
            <a:ext cx="6971323" cy="39213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3108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20465">
        <p14:glitter pattern="hexagon"/>
      </p:transition>
    </mc:Choice>
    <mc:Fallback>
      <p:transition spd="slow" advTm="2046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" y="0"/>
            <a:ext cx="12192000" cy="6629400"/>
          </a:xfrm>
          <a:gradFill flip="none" rotWithShape="1">
            <a:gsLst>
              <a:gs pos="0">
                <a:schemeClr val="accent4">
                  <a:lumMod val="5000"/>
                  <a:lumOff val="95000"/>
                </a:schemeClr>
              </a:gs>
              <a:gs pos="74000">
                <a:schemeClr val="accent4">
                  <a:lumMod val="45000"/>
                  <a:lumOff val="55000"/>
                </a:schemeClr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>
            <a:normAutofit/>
          </a:bodyPr>
          <a:lstStyle/>
          <a:p>
            <a:pPr algn="ctr"/>
            <a:r>
              <a:rPr lang="hu-HU" sz="3600" b="1" dirty="0" smtClean="0"/>
              <a:t>Ha jobb jövőt akartok, akkor a nevelésben segítsetek! Miért ne segítsünk egymásnak, ahol csak tudunk, és ahol az egyiknek szükséges van a másikra. A közös jócselekedeteknek egyébként egyik hatása az, hogy </a:t>
            </a:r>
            <a:r>
              <a:rPr lang="hu-HU" sz="3600" b="1" dirty="0" err="1" smtClean="0"/>
              <a:t>bennene</a:t>
            </a:r>
            <a:r>
              <a:rPr lang="hu-HU" sz="3600" b="1" dirty="0" smtClean="0"/>
              <a:t> résztvevők szorosabban kapcsolódnak egymáshoz, barátok lesznek</a:t>
            </a:r>
            <a:endParaRPr lang="hu-HU" sz="3600" b="1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9" y="2602522"/>
            <a:ext cx="5673969" cy="4255477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785" y="2602523"/>
            <a:ext cx="5673969" cy="42554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4745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25485">
        <p14:prism/>
      </p:transition>
    </mc:Choice>
    <mc:Fallback>
      <p:transition spd="slow" advTm="2548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67000"/>
              </a:schemeClr>
            </a:gs>
            <a:gs pos="48000">
              <a:schemeClr val="accent5">
                <a:lumMod val="97000"/>
                <a:lumOff val="3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75846" y="351692"/>
            <a:ext cx="12016154" cy="6858000"/>
          </a:xfrm>
        </p:spPr>
        <p:txBody>
          <a:bodyPr>
            <a:normAutofit/>
          </a:bodyPr>
          <a:lstStyle/>
          <a:p>
            <a:pPr algn="ctr"/>
            <a:r>
              <a:rPr lang="hu-HU" sz="4000" b="1" dirty="0" smtClean="0"/>
              <a:t>Ha összefognak erejük megtízszereződik</a:t>
            </a:r>
            <a:endParaRPr lang="hu-HU" sz="4000" b="1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46" y="1371598"/>
            <a:ext cx="5814647" cy="4360985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923" y="1406765"/>
            <a:ext cx="5814647" cy="43609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9274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13006">
        <p14:ripple/>
      </p:transition>
    </mc:Choice>
    <mc:Fallback>
      <p:transition spd="slow" advTm="1300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123092"/>
            <a:ext cx="12192000" cy="6611816"/>
          </a:xfrm>
        </p:spPr>
        <p:txBody>
          <a:bodyPr>
            <a:normAutofit/>
          </a:bodyPr>
          <a:lstStyle/>
          <a:p>
            <a:pPr algn="ctr"/>
            <a:r>
              <a:rPr lang="hu-HU" sz="3200" b="1" dirty="0" smtClean="0">
                <a:solidFill>
                  <a:srgbClr val="FFFF00"/>
                </a:solidFill>
              </a:rPr>
              <a:t>A kereszténység nem csupán szép szavak, üres szóvirágok gyűjteménye, hanem olyan tettekben megnyilvánuló, önfeláldozó odaadás, amely lassanként az egyén teljes környezetét átlényegíti</a:t>
            </a:r>
            <a:endParaRPr lang="hu-HU" sz="3200" b="1" dirty="0">
              <a:solidFill>
                <a:srgbClr val="FFFF00"/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87" y="1706806"/>
            <a:ext cx="5407843" cy="4896036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617" y="1706806"/>
            <a:ext cx="4186291" cy="48960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1193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23093">
        <p:blinds dir="vert"/>
      </p:transition>
    </mc:Choice>
    <mc:Fallback>
      <p:transition spd="slow" advTm="23093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62708" y="334108"/>
            <a:ext cx="5908430" cy="2954215"/>
          </a:xfrm>
        </p:spPr>
        <p:txBody>
          <a:bodyPr>
            <a:normAutofit/>
          </a:bodyPr>
          <a:lstStyle/>
          <a:p>
            <a:pPr algn="ctr"/>
            <a:r>
              <a:rPr lang="hu-HU" sz="4000" b="1" dirty="0" smtClean="0">
                <a:solidFill>
                  <a:schemeClr val="bg1"/>
                </a:solidFill>
              </a:rPr>
              <a:t>Nem a semmittevés a lendület ereje: ha mára legkisebb lehetőségét látjuk a jónak, nyomban cselekednünk kell</a:t>
            </a:r>
            <a:r>
              <a:rPr lang="hu-HU" sz="3600" b="1" dirty="0" smtClean="0">
                <a:solidFill>
                  <a:schemeClr val="bg1"/>
                </a:solidFill>
              </a:rPr>
              <a:t>…</a:t>
            </a:r>
            <a:endParaRPr lang="hu-HU" b="1" dirty="0">
              <a:solidFill>
                <a:schemeClr val="bg1"/>
              </a:solidFill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5487"/>
            <a:ext cx="6066692" cy="3412514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248" y="3470765"/>
            <a:ext cx="6021752" cy="3387236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338" y="73633"/>
            <a:ext cx="4529509" cy="33971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405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26625">
        <p14:prism isInverted="1"/>
      </p:transition>
    </mc:Choice>
    <mc:Fallback>
      <p:transition spd="slow" advTm="2662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0"/>
            <a:ext cx="12192000" cy="1828800"/>
          </a:xfrm>
        </p:spPr>
        <p:txBody>
          <a:bodyPr>
            <a:normAutofit/>
          </a:bodyPr>
          <a:lstStyle/>
          <a:p>
            <a:pPr algn="ctr"/>
            <a:r>
              <a:rPr lang="hu-HU" sz="3600" b="1" dirty="0" smtClean="0"/>
              <a:t>Különösen hiszünk még az ifjúságunkban minden hibájuk és korszellemnek való </a:t>
            </a:r>
            <a:r>
              <a:rPr lang="hu-HU" sz="3600" b="1" dirty="0" err="1" smtClean="0"/>
              <a:t>behódlásuk</a:t>
            </a:r>
            <a:r>
              <a:rPr lang="hu-HU" sz="3600" b="1" dirty="0" smtClean="0"/>
              <a:t> ellenére. És mert hiszünk, nem nyugodhatunk és értük tevékenykedünk</a:t>
            </a:r>
            <a:endParaRPr lang="hu-HU" sz="3600" b="1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7" y="1811215"/>
            <a:ext cx="6072555" cy="4554416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892" y="1828800"/>
            <a:ext cx="6049108" cy="45368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1541876"/>
      </p:ext>
    </p:extLst>
  </p:cSld>
  <p:clrMapOvr>
    <a:masterClrMapping/>
  </p:clrMapOvr>
  <p:transition spd="slow" advTm="21319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67000"/>
              </a:schemeClr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9568"/>
            <a:ext cx="6072553" cy="4554415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553" y="967152"/>
            <a:ext cx="6049108" cy="45368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9312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11693">
        <p14:ripple/>
      </p:transition>
    </mc:Choice>
    <mc:Fallback>
      <p:transition spd="slow" advTm="1169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30251" y="457201"/>
            <a:ext cx="12192000" cy="6858000"/>
          </a:xfrm>
        </p:spPr>
        <p:txBody>
          <a:bodyPr>
            <a:normAutofit/>
          </a:bodyPr>
          <a:lstStyle/>
          <a:p>
            <a:pPr algn="ctr"/>
            <a:r>
              <a:rPr lang="hu-HU" sz="4400" b="1" dirty="0" smtClean="0"/>
              <a:t>Az ember igazán csak szíve szerint értékelhető</a:t>
            </a:r>
            <a:endParaRPr lang="hu-HU" sz="4400" b="1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574" y="1424353"/>
            <a:ext cx="5732586" cy="4299439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51" y="1424352"/>
            <a:ext cx="6161323" cy="42994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01979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10037">
        <p15:prstTrans prst="fracture"/>
      </p:transition>
    </mc:Choice>
    <mc:Fallback>
      <p:transition spd="slow" advTm="1003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67000"/>
              </a:schemeClr>
            </a:gs>
            <a:gs pos="48000">
              <a:schemeClr val="accent1">
                <a:lumMod val="97000"/>
                <a:lumOff val="3000"/>
              </a:schemeClr>
            </a:gs>
            <a:gs pos="100000">
              <a:schemeClr val="accent1">
                <a:lumMod val="60000"/>
                <a:lumOff val="4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2" y="1230923"/>
            <a:ext cx="5884984" cy="4413738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063" y="1230923"/>
            <a:ext cx="5884983" cy="44137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97879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Tm="20066">
        <p15:prstTrans prst="curtains"/>
      </p:transition>
    </mc:Choice>
    <mc:Fallback>
      <p:transition spd="slow" advTm="2006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298031" y="313296"/>
            <a:ext cx="7928811" cy="717717"/>
          </a:xfrm>
          <a:solidFill>
            <a:schemeClr val="tx1">
              <a:alpha val="56000"/>
            </a:schemeClr>
          </a:solidFill>
        </p:spPr>
        <p:txBody>
          <a:bodyPr>
            <a:normAutofit/>
          </a:bodyPr>
          <a:lstStyle/>
          <a:p>
            <a:r>
              <a:rPr lang="hu-HU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ADOLF</a:t>
            </a:r>
            <a:r>
              <a:rPr lang="hu-HU" b="1" dirty="0" smtClean="0">
                <a:latin typeface="Arial Black" panose="020B0A04020102020204" pitchFamily="34" charset="0"/>
              </a:rPr>
              <a:t> </a:t>
            </a:r>
            <a:r>
              <a:rPr lang="hu-HU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KOLPING ÉLETE</a:t>
            </a:r>
            <a:endParaRPr lang="hu-HU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38690" y="1227221"/>
            <a:ext cx="11177337" cy="5630779"/>
          </a:xfrm>
          <a:solidFill>
            <a:schemeClr val="tx1">
              <a:alpha val="48000"/>
            </a:schemeClr>
          </a:solidFill>
        </p:spPr>
        <p:txBody>
          <a:bodyPr>
            <a:normAutofit fontScale="92500" lnSpcReduction="10000"/>
          </a:bodyPr>
          <a:lstStyle/>
          <a:p>
            <a:r>
              <a:rPr lang="hu-HU" sz="3600" b="1" dirty="0" err="1">
                <a:solidFill>
                  <a:schemeClr val="bg1"/>
                </a:solidFill>
              </a:rPr>
              <a:t>Adolph</a:t>
            </a:r>
            <a:r>
              <a:rPr lang="hu-HU" sz="3600" b="1" dirty="0">
                <a:solidFill>
                  <a:schemeClr val="bg1"/>
                </a:solidFill>
              </a:rPr>
              <a:t> </a:t>
            </a:r>
            <a:r>
              <a:rPr lang="hu-HU" sz="3600" b="1" dirty="0" err="1">
                <a:solidFill>
                  <a:schemeClr val="bg1"/>
                </a:solidFill>
              </a:rPr>
              <a:t>Kolping</a:t>
            </a:r>
            <a:r>
              <a:rPr lang="hu-HU" sz="3600" b="1" dirty="0">
                <a:solidFill>
                  <a:schemeClr val="bg1"/>
                </a:solidFill>
              </a:rPr>
              <a:t> pásztorcsalád negyedik gyermekeként született, a család nem élt különösen jó körülmények között. Édesapja, Peter </a:t>
            </a:r>
            <a:r>
              <a:rPr lang="hu-HU" sz="3600" b="1" dirty="0" err="1">
                <a:solidFill>
                  <a:schemeClr val="bg1"/>
                </a:solidFill>
              </a:rPr>
              <a:t>Kolping</a:t>
            </a:r>
            <a:r>
              <a:rPr lang="hu-HU" sz="3600" b="1" dirty="0">
                <a:solidFill>
                  <a:schemeClr val="bg1"/>
                </a:solidFill>
              </a:rPr>
              <a:t>, édesanyja Maria </a:t>
            </a:r>
            <a:r>
              <a:rPr lang="hu-HU" sz="3600" b="1" dirty="0" err="1">
                <a:solidFill>
                  <a:schemeClr val="bg1"/>
                </a:solidFill>
              </a:rPr>
              <a:t>Zurheyden</a:t>
            </a:r>
            <a:r>
              <a:rPr lang="hu-HU" sz="3600" b="1" dirty="0">
                <a:solidFill>
                  <a:schemeClr val="bg1"/>
                </a:solidFill>
              </a:rPr>
              <a:t>. 1820-tól 1826-ig az elemi iskolába járt. </a:t>
            </a:r>
            <a:endParaRPr lang="hu-HU" sz="3600" b="1" dirty="0" smtClean="0">
              <a:solidFill>
                <a:schemeClr val="bg1"/>
              </a:solidFill>
            </a:endParaRPr>
          </a:p>
          <a:p>
            <a:r>
              <a:rPr lang="hu-HU" sz="3600" b="1" dirty="0" smtClean="0">
                <a:solidFill>
                  <a:schemeClr val="bg1"/>
                </a:solidFill>
              </a:rPr>
              <a:t>Ezután </a:t>
            </a:r>
            <a:r>
              <a:rPr lang="hu-HU" sz="3600" b="1" dirty="0">
                <a:solidFill>
                  <a:schemeClr val="bg1"/>
                </a:solidFill>
              </a:rPr>
              <a:t>három évig </a:t>
            </a:r>
            <a:r>
              <a:rPr lang="hu-HU" sz="3600" b="1" dirty="0" err="1">
                <a:solidFill>
                  <a:schemeClr val="bg1"/>
                </a:solidFill>
              </a:rPr>
              <a:t>Kerpenben</a:t>
            </a:r>
            <a:r>
              <a:rPr lang="hu-HU" sz="3600" b="1" dirty="0">
                <a:solidFill>
                  <a:schemeClr val="bg1"/>
                </a:solidFill>
              </a:rPr>
              <a:t> cipésznek tanult szülei kívánságára. Gyermekkorát </a:t>
            </a:r>
            <a:r>
              <a:rPr lang="hu-HU" sz="3600" b="1" dirty="0" err="1">
                <a:solidFill>
                  <a:schemeClr val="bg1"/>
                </a:solidFill>
              </a:rPr>
              <a:t>Kolping</a:t>
            </a:r>
            <a:r>
              <a:rPr lang="hu-HU" sz="3600" b="1" dirty="0">
                <a:solidFill>
                  <a:schemeClr val="bg1"/>
                </a:solidFill>
              </a:rPr>
              <a:t> később, szegénységük ellenére is, boldognak írta. </a:t>
            </a:r>
            <a:endParaRPr lang="hu-HU" sz="3600" b="1" dirty="0" smtClean="0">
              <a:solidFill>
                <a:schemeClr val="bg1"/>
              </a:solidFill>
            </a:endParaRPr>
          </a:p>
          <a:p>
            <a:r>
              <a:rPr lang="hu-HU" sz="3600" b="1" dirty="0" smtClean="0">
                <a:solidFill>
                  <a:schemeClr val="bg1"/>
                </a:solidFill>
              </a:rPr>
              <a:t>A </a:t>
            </a:r>
            <a:r>
              <a:rPr lang="hu-HU" sz="3600" b="1" dirty="0">
                <a:solidFill>
                  <a:schemeClr val="bg1"/>
                </a:solidFill>
              </a:rPr>
              <a:t>segédvizsga után 1829-től </a:t>
            </a:r>
            <a:r>
              <a:rPr lang="hu-HU" sz="3600" b="1" dirty="0" smtClean="0">
                <a:solidFill>
                  <a:schemeClr val="bg1"/>
                </a:solidFill>
              </a:rPr>
              <a:t>1832-ig </a:t>
            </a:r>
            <a:r>
              <a:rPr lang="hu-HU" sz="3600" b="1" dirty="0" err="1" smtClean="0">
                <a:solidFill>
                  <a:schemeClr val="bg1"/>
                </a:solidFill>
              </a:rPr>
              <a:t>Sindorfban</a:t>
            </a:r>
            <a:r>
              <a:rPr lang="hu-HU" sz="3600" b="1" dirty="0">
                <a:solidFill>
                  <a:schemeClr val="bg1"/>
                </a:solidFill>
              </a:rPr>
              <a:t>, </a:t>
            </a:r>
            <a:r>
              <a:rPr lang="hu-HU" sz="3600" b="1" dirty="0" err="1">
                <a:solidFill>
                  <a:schemeClr val="bg1"/>
                </a:solidFill>
              </a:rPr>
              <a:t>Dürenben</a:t>
            </a:r>
            <a:r>
              <a:rPr lang="hu-HU" sz="3600" b="1" dirty="0">
                <a:solidFill>
                  <a:schemeClr val="bg1"/>
                </a:solidFill>
              </a:rPr>
              <a:t> és </a:t>
            </a:r>
            <a:r>
              <a:rPr lang="hu-HU" sz="3600" b="1" dirty="0" err="1">
                <a:solidFill>
                  <a:schemeClr val="bg1"/>
                </a:solidFill>
              </a:rPr>
              <a:t>Lecheichban</a:t>
            </a:r>
            <a:r>
              <a:rPr lang="hu-HU" sz="3600" b="1" dirty="0">
                <a:solidFill>
                  <a:schemeClr val="bg1"/>
                </a:solidFill>
              </a:rPr>
              <a:t> dolgozott mint cipészsegéd, majd egy akkor híres cipészműhelyben Kölnben, ahol mestere felajánlotta, hogy házasodjon be a műhelybe. Ő azonban inkább más állás után nézett</a:t>
            </a:r>
            <a:r>
              <a:rPr lang="hu-HU" sz="3200" b="1" dirty="0">
                <a:solidFill>
                  <a:schemeClr val="bg1"/>
                </a:solidFill>
              </a:rPr>
              <a:t>.</a:t>
            </a:r>
            <a:endParaRPr lang="hu-HU" sz="3200" dirty="0">
              <a:solidFill>
                <a:schemeClr val="bg1"/>
              </a:solidFill>
            </a:endParaRPr>
          </a:p>
          <a:p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000" y="240365"/>
            <a:ext cx="842027" cy="986856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68" y="181556"/>
            <a:ext cx="724793" cy="8494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82050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Tm="25773">
        <p14:switch dir="r"/>
      </p:transition>
    </mc:Choice>
    <mc:Fallback>
      <p:transition spd="slow" advTm="257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  <p:extLst mod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2841338" y="1732547"/>
            <a:ext cx="6192000" cy="31085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u-HU" sz="19600" b="1" cap="none" spc="50" dirty="0" smtClean="0">
                <a:ln w="0"/>
                <a:blipFill>
                  <a:blip r:embed="rId4"/>
                  <a:tile tx="0" ty="0" sx="100000" sy="100000" flip="none" algn="tl"/>
                </a:blip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Vége</a:t>
            </a:r>
            <a:endParaRPr lang="hu-HU" sz="19600" b="1" cap="none" spc="50" dirty="0">
              <a:ln w="0"/>
              <a:blipFill>
                <a:blip r:embed="rId4"/>
                <a:tile tx="0" ty="0" sx="100000" sy="100000" flip="none" algn="tl"/>
              </a:blip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4437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 advTm="26173">
        <p:push dir="u"/>
        <p:sndAc>
          <p:stSnd>
            <p:snd r:embed="rId3" name="applause.wav"/>
          </p:stSnd>
        </p:sndAc>
      </p:transition>
    </mc:Choice>
    <mc:Fallback>
      <p:transition spd="slow" advClick="0" advTm="26173">
        <p:push dir="u"/>
        <p:sndAc>
          <p:stSnd>
            <p:snd r:embed="rId3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4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-66111" y="13208"/>
            <a:ext cx="9214338" cy="6844792"/>
          </a:xfrm>
          <a:solidFill>
            <a:schemeClr val="accent4">
              <a:lumMod val="60000"/>
              <a:lumOff val="40000"/>
            </a:schemeClr>
          </a:solidFill>
        </p:spPr>
        <p:txBody>
          <a:bodyPr>
            <a:normAutofit lnSpcReduction="10000"/>
          </a:bodyPr>
          <a:lstStyle/>
          <a:p>
            <a:r>
              <a:rPr lang="hu-HU" sz="3600" b="1" dirty="0" err="1"/>
              <a:t>Kolping</a:t>
            </a:r>
            <a:r>
              <a:rPr lang="hu-HU" sz="3600" b="1" dirty="0"/>
              <a:t> szomorú tapasztalatokat szerzett segédévei során. Elkeserítőnek találta önnön és társai életkörülményeit. Valószínűleg ezek a körülmények okozták, hogy megbetegedett és 22 évesen fel kellett adnia tevékenységét. </a:t>
            </a:r>
            <a:r>
              <a:rPr lang="hu-HU" sz="3600" b="1" dirty="0" smtClean="0"/>
              <a:t>Két év múlva már gimnáziumba járt, hogy később egyetemre mehessen, mert pap szeretett volna lenni. Csupán három és fél évvel később, 1841. április 3-án le is érettségizett. 1841-től 1842-ig Münchenben, 1844-ig Bonnban és 1844. március 26-tól a kölni Püspöki Kollégiumban tanult teológiát. Tanulmányainak költségeit annak a földbirtokosnak a lánya fedezte, akinél az apja pásztorkodott.</a:t>
            </a:r>
            <a:endParaRPr lang="hu-HU" sz="3600" dirty="0" smtClean="0"/>
          </a:p>
          <a:p>
            <a:endParaRPr lang="hu-HU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227" y="13208"/>
            <a:ext cx="3043773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2291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22882">
        <p:checker/>
      </p:transition>
    </mc:Choice>
    <mc:Fallback>
      <p:transition spd="slow" advTm="22882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263768"/>
            <a:ext cx="5703277" cy="6407397"/>
          </a:xfrm>
          <a:solidFill>
            <a:schemeClr val="accent5">
              <a:lumMod val="50000"/>
            </a:schemeClr>
          </a:solidFill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b="1" dirty="0">
                <a:solidFill>
                  <a:schemeClr val="bg1"/>
                </a:solidFill>
              </a:rPr>
              <a:t>1845. április 13-án a kölni minoritatemplomban </a:t>
            </a:r>
            <a:endParaRPr lang="hu-HU" b="1" dirty="0" smtClean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b="1" dirty="0" smtClean="0">
                <a:solidFill>
                  <a:schemeClr val="bg1"/>
                </a:solidFill>
              </a:rPr>
              <a:t>pappá </a:t>
            </a:r>
            <a:r>
              <a:rPr lang="hu-HU" b="1" dirty="0">
                <a:solidFill>
                  <a:schemeClr val="bg1"/>
                </a:solidFill>
              </a:rPr>
              <a:t>szentelték és </a:t>
            </a:r>
            <a:r>
              <a:rPr lang="hu-HU" b="1" dirty="0" smtClean="0">
                <a:solidFill>
                  <a:schemeClr val="bg1"/>
                </a:solidFill>
              </a:rPr>
              <a:t>ezután</a:t>
            </a:r>
            <a:r>
              <a:rPr lang="hu-HU" b="1" dirty="0">
                <a:solidFill>
                  <a:schemeClr val="bg1"/>
                </a:solidFill>
              </a:rPr>
              <a:t> </a:t>
            </a:r>
            <a:endParaRPr lang="hu-HU" b="1" dirty="0" smtClean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b="1" dirty="0" err="1" smtClean="0">
                <a:solidFill>
                  <a:schemeClr val="bg1"/>
                </a:solidFill>
              </a:rPr>
              <a:t>Elberfeldben</a:t>
            </a:r>
            <a:r>
              <a:rPr lang="hu-HU" b="1" dirty="0" smtClean="0">
                <a:solidFill>
                  <a:schemeClr val="bg1"/>
                </a:solidFill>
              </a:rPr>
              <a:t> </a:t>
            </a:r>
            <a:r>
              <a:rPr lang="hu-HU" b="1" dirty="0">
                <a:solidFill>
                  <a:schemeClr val="bg1"/>
                </a:solidFill>
              </a:rPr>
              <a:t>volt káplán és </a:t>
            </a:r>
            <a:endParaRPr lang="hu-HU" b="1" dirty="0" smtClean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b="1" dirty="0" smtClean="0">
                <a:solidFill>
                  <a:schemeClr val="bg1"/>
                </a:solidFill>
              </a:rPr>
              <a:t>hittantanár</a:t>
            </a:r>
            <a:r>
              <a:rPr lang="hu-HU" b="1" dirty="0">
                <a:solidFill>
                  <a:schemeClr val="bg1"/>
                </a:solidFill>
              </a:rPr>
              <a:t>. A szegénységben, reménytelen életkörülmények </a:t>
            </a:r>
            <a:endParaRPr lang="hu-HU" b="1" dirty="0" smtClean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b="1" dirty="0" smtClean="0">
                <a:solidFill>
                  <a:schemeClr val="bg1"/>
                </a:solidFill>
              </a:rPr>
              <a:t>között </a:t>
            </a:r>
            <a:r>
              <a:rPr lang="hu-HU" b="1" dirty="0">
                <a:solidFill>
                  <a:schemeClr val="bg1"/>
                </a:solidFill>
              </a:rPr>
              <a:t>tengődő fiatal férfiak sorsa </a:t>
            </a:r>
            <a:endParaRPr lang="hu-HU" b="1" dirty="0" smtClean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b="1" dirty="0" smtClean="0">
                <a:solidFill>
                  <a:schemeClr val="bg1"/>
                </a:solidFill>
              </a:rPr>
              <a:t>erősen </a:t>
            </a:r>
            <a:r>
              <a:rPr lang="hu-HU" b="1" dirty="0">
                <a:solidFill>
                  <a:schemeClr val="bg1"/>
                </a:solidFill>
              </a:rPr>
              <a:t>emlékeztette saját korábbi életére. 1847 júniusában </a:t>
            </a:r>
            <a:endParaRPr lang="hu-HU" b="1" dirty="0" smtClean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b="1" dirty="0" smtClean="0">
                <a:solidFill>
                  <a:schemeClr val="bg1"/>
                </a:solidFill>
              </a:rPr>
              <a:t>kinevezték </a:t>
            </a:r>
            <a:r>
              <a:rPr lang="hu-HU" b="1" dirty="0">
                <a:solidFill>
                  <a:schemeClr val="bg1"/>
                </a:solidFill>
              </a:rPr>
              <a:t>a </a:t>
            </a:r>
            <a:r>
              <a:rPr lang="hu-HU" b="1" dirty="0" err="1">
                <a:solidFill>
                  <a:schemeClr val="bg1"/>
                </a:solidFill>
              </a:rPr>
              <a:t>Wermelskirchenbe</a:t>
            </a:r>
            <a:r>
              <a:rPr lang="hu-HU" b="1" dirty="0">
                <a:solidFill>
                  <a:schemeClr val="bg1"/>
                </a:solidFill>
              </a:rPr>
              <a:t> </a:t>
            </a:r>
            <a:endParaRPr lang="hu-HU" b="1" dirty="0" smtClean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b="1" dirty="0" smtClean="0">
                <a:solidFill>
                  <a:schemeClr val="bg1"/>
                </a:solidFill>
              </a:rPr>
              <a:t>helyezett </a:t>
            </a:r>
            <a:r>
              <a:rPr lang="hu-HU" b="1" dirty="0">
                <a:solidFill>
                  <a:schemeClr val="bg1"/>
                </a:solidFill>
              </a:rPr>
              <a:t>káplán utódjává </a:t>
            </a:r>
            <a:endParaRPr lang="hu-HU" b="1" dirty="0" smtClean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b="1" dirty="0" smtClean="0">
                <a:solidFill>
                  <a:schemeClr val="bg1"/>
                </a:solidFill>
              </a:rPr>
              <a:t>illetve </a:t>
            </a:r>
            <a:r>
              <a:rPr lang="hu-HU" b="1" dirty="0">
                <a:solidFill>
                  <a:schemeClr val="bg1"/>
                </a:solidFill>
              </a:rPr>
              <a:t>az 1846-ban Johann Gregor Breuer (1820–1897) által alapított katolikus segédegylet második </a:t>
            </a:r>
            <a:r>
              <a:rPr lang="hu-HU" b="1" dirty="0" err="1">
                <a:solidFill>
                  <a:schemeClr val="bg1"/>
                </a:solidFill>
              </a:rPr>
              <a:t>előljárójává</a:t>
            </a:r>
            <a:r>
              <a:rPr lang="hu-HU" b="1" dirty="0">
                <a:solidFill>
                  <a:schemeClr val="bg1"/>
                </a:solidFill>
              </a:rPr>
              <a:t>. </a:t>
            </a:r>
            <a:endParaRPr lang="hu-HU" b="1" dirty="0" smtClean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hu-HU" sz="2400" b="1" dirty="0" smtClean="0">
                <a:solidFill>
                  <a:schemeClr val="bg1"/>
                </a:solidFill>
              </a:rPr>
              <a:t>.</a:t>
            </a:r>
            <a:endParaRPr lang="hu-HU" sz="2400" dirty="0">
              <a:solidFill>
                <a:schemeClr val="bg1"/>
              </a:solidFill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323" y="263768"/>
            <a:ext cx="6414960" cy="1913859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5574323" y="2177627"/>
            <a:ext cx="6617677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600" b="1" dirty="0">
                <a:solidFill>
                  <a:schemeClr val="bg1"/>
                </a:solidFill>
              </a:rPr>
              <a:t>Az egylet támogatást, lelki támaszt és tanulási lehetőséget biztosított tagjai számára, különösen a segédek képzése idején, amikor három évig távol kellett maradniuk szülővárosuktól. </a:t>
            </a:r>
            <a:r>
              <a:rPr lang="hu-HU" sz="2600" b="1" dirty="0" err="1">
                <a:solidFill>
                  <a:schemeClr val="bg1"/>
                </a:solidFill>
              </a:rPr>
              <a:t>Kolping</a:t>
            </a:r>
            <a:r>
              <a:rPr lang="hu-HU" sz="2600" b="1" dirty="0">
                <a:solidFill>
                  <a:schemeClr val="bg1"/>
                </a:solidFill>
              </a:rPr>
              <a:t> felismerte a segédegylet jelentőségét és lehetőségeit, és elhatározta, hogy bővíti az egylet tevékenységét. Úgy gondolta azonban, hogy erre csak egy nagyobb városból van esélye, ezért megkérte a püspököt, hogy Kölnben kapjon ál</a:t>
            </a:r>
            <a:r>
              <a:rPr lang="hu-HU" sz="2400" b="1" dirty="0">
                <a:solidFill>
                  <a:schemeClr val="bg1"/>
                </a:solidFill>
              </a:rPr>
              <a:t>lást</a:t>
            </a:r>
            <a:endParaRPr lang="hu-HU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6705091"/>
      </p:ext>
    </p:extLst>
  </p:cSld>
  <p:clrMapOvr>
    <a:masterClrMapping/>
  </p:clrMapOvr>
  <p:transition spd="slow" advTm="43762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2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7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62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build="p" animBg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57726" y="385274"/>
            <a:ext cx="7649843" cy="6087452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hu-HU" sz="3400" b="1" dirty="0">
                <a:solidFill>
                  <a:schemeClr val="bg1"/>
                </a:solidFill>
              </a:rPr>
              <a:t>Az egylet támogatást, lelki támaszt és tanulási lehetőséget biztosított tagjai számára, különösen a segédek képzése idején, amikor három évig távol kellett maradniuk szülővárosuktól. </a:t>
            </a:r>
            <a:endParaRPr lang="hu-HU" sz="3400" b="1" dirty="0" smtClean="0">
              <a:solidFill>
                <a:schemeClr val="bg1"/>
              </a:solidFill>
            </a:endParaRPr>
          </a:p>
          <a:p>
            <a:pPr>
              <a:spcBef>
                <a:spcPts val="600"/>
              </a:spcBef>
            </a:pPr>
            <a:r>
              <a:rPr lang="hu-HU" sz="3400" b="1" dirty="0" err="1" smtClean="0">
                <a:solidFill>
                  <a:schemeClr val="bg1"/>
                </a:solidFill>
              </a:rPr>
              <a:t>Kolping</a:t>
            </a:r>
            <a:r>
              <a:rPr lang="hu-HU" sz="3400" b="1" dirty="0" smtClean="0">
                <a:solidFill>
                  <a:schemeClr val="bg1"/>
                </a:solidFill>
              </a:rPr>
              <a:t> </a:t>
            </a:r>
            <a:r>
              <a:rPr lang="hu-HU" sz="3400" b="1" dirty="0">
                <a:solidFill>
                  <a:schemeClr val="bg1"/>
                </a:solidFill>
              </a:rPr>
              <a:t>felismerte a segédegylet jelentőségét és lehetőségeit, és </a:t>
            </a:r>
            <a:endParaRPr lang="hu-HU" sz="3400" b="1" dirty="0" smtClean="0">
              <a:solidFill>
                <a:schemeClr val="bg1"/>
              </a:solidFill>
            </a:endParaRPr>
          </a:p>
          <a:p>
            <a:pPr>
              <a:spcBef>
                <a:spcPts val="600"/>
              </a:spcBef>
            </a:pPr>
            <a:r>
              <a:rPr lang="hu-HU" sz="3400" b="1" dirty="0" smtClean="0">
                <a:solidFill>
                  <a:schemeClr val="bg1"/>
                </a:solidFill>
              </a:rPr>
              <a:t>elhatározta</a:t>
            </a:r>
            <a:r>
              <a:rPr lang="hu-HU" sz="3400" b="1" dirty="0">
                <a:solidFill>
                  <a:schemeClr val="bg1"/>
                </a:solidFill>
              </a:rPr>
              <a:t>, hogy bővíti az egylet tevékenységét. Úgy gondolta azonban, </a:t>
            </a:r>
            <a:endParaRPr lang="hu-HU" sz="3400" b="1" dirty="0" smtClean="0">
              <a:solidFill>
                <a:schemeClr val="bg1"/>
              </a:solidFill>
            </a:endParaRPr>
          </a:p>
          <a:p>
            <a:pPr>
              <a:spcBef>
                <a:spcPts val="600"/>
              </a:spcBef>
            </a:pPr>
            <a:r>
              <a:rPr lang="hu-HU" sz="3400" b="1" dirty="0" smtClean="0">
                <a:solidFill>
                  <a:schemeClr val="bg1"/>
                </a:solidFill>
              </a:rPr>
              <a:t>hogy </a:t>
            </a:r>
            <a:r>
              <a:rPr lang="hu-HU" sz="3400" b="1" dirty="0">
                <a:solidFill>
                  <a:schemeClr val="bg1"/>
                </a:solidFill>
              </a:rPr>
              <a:t>erre csak egy nagyobb városból </a:t>
            </a:r>
            <a:endParaRPr lang="hu-HU" sz="3400" b="1" dirty="0" smtClean="0">
              <a:solidFill>
                <a:schemeClr val="bg1"/>
              </a:solidFill>
            </a:endParaRPr>
          </a:p>
          <a:p>
            <a:pPr>
              <a:spcBef>
                <a:spcPts val="600"/>
              </a:spcBef>
            </a:pPr>
            <a:r>
              <a:rPr lang="hu-HU" sz="3400" b="1" dirty="0" smtClean="0">
                <a:solidFill>
                  <a:schemeClr val="bg1"/>
                </a:solidFill>
              </a:rPr>
              <a:t>van </a:t>
            </a:r>
            <a:r>
              <a:rPr lang="hu-HU" sz="3400" b="1" dirty="0">
                <a:solidFill>
                  <a:schemeClr val="bg1"/>
                </a:solidFill>
              </a:rPr>
              <a:t>esélye, ezért megkérte a püspököt, hogy Kölnben kapjon állást.</a:t>
            </a:r>
            <a:endParaRPr lang="hu-HU" sz="3400" dirty="0">
              <a:solidFill>
                <a:schemeClr val="bg1"/>
              </a:solidFill>
            </a:endParaRPr>
          </a:p>
          <a:p>
            <a:endParaRPr lang="hu-HU" sz="4000" dirty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557" y="0"/>
            <a:ext cx="4279993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0011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29454">
        <p14:ripple/>
      </p:transition>
    </mc:Choice>
    <mc:Fallback>
      <p:transition spd="slow" advTm="294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1"/>
          </a:xfrm>
          <a:solidFill>
            <a:schemeClr val="tx1">
              <a:alpha val="53000"/>
            </a:schemeClr>
          </a:solidFill>
        </p:spPr>
        <p:txBody>
          <a:bodyPr>
            <a:noAutofit/>
          </a:bodyPr>
          <a:lstStyle/>
          <a:p>
            <a:pPr>
              <a:spcBef>
                <a:spcPts val="3600"/>
              </a:spcBef>
            </a:pPr>
            <a:endParaRPr lang="hu-HU" sz="2400" b="1" dirty="0" smtClean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r>
              <a:rPr lang="hu-HU" sz="4000" b="1" dirty="0" smtClean="0">
                <a:solidFill>
                  <a:srgbClr val="FFFF00"/>
                </a:solidFill>
              </a:rPr>
              <a:t>1849-ben </a:t>
            </a:r>
            <a:r>
              <a:rPr lang="hu-HU" sz="4000" b="1" dirty="0" err="1">
                <a:solidFill>
                  <a:srgbClr val="FFFF00"/>
                </a:solidFill>
              </a:rPr>
              <a:t>Kolping</a:t>
            </a:r>
            <a:r>
              <a:rPr lang="hu-HU" sz="4000" b="1" dirty="0">
                <a:solidFill>
                  <a:srgbClr val="FFFF00"/>
                </a:solidFill>
              </a:rPr>
              <a:t> káplánként visszakerült Kölnbe és május 6-án megalapította hét segéddel a Kölni Segédek Egyletét. 1850. január 1-jén az egyletnek már 550 tagja volt. A kölni példát követve más városokban is egyre-másra alakultak az egyletek. </a:t>
            </a:r>
            <a:endParaRPr lang="hu-HU" sz="4000" b="1" dirty="0" smtClean="0">
              <a:solidFill>
                <a:srgbClr val="FFFF00"/>
              </a:solidFill>
            </a:endParaRPr>
          </a:p>
          <a:p>
            <a:r>
              <a:rPr lang="hu-HU" sz="4000" b="1" dirty="0" err="1" smtClean="0">
                <a:solidFill>
                  <a:srgbClr val="FFFF00"/>
                </a:solidFill>
              </a:rPr>
              <a:t>Kolping</a:t>
            </a:r>
            <a:r>
              <a:rPr lang="hu-HU" sz="4000" b="1" dirty="0" smtClean="0">
                <a:solidFill>
                  <a:srgbClr val="FFFF00"/>
                </a:solidFill>
              </a:rPr>
              <a:t> </a:t>
            </a:r>
            <a:r>
              <a:rPr lang="hu-HU" sz="4000" b="1" dirty="0">
                <a:solidFill>
                  <a:srgbClr val="FFFF00"/>
                </a:solidFill>
              </a:rPr>
              <a:t>élete végén már 418 egylet működött országszerte 24 ezer taggal. 1850 őszén </a:t>
            </a:r>
            <a:r>
              <a:rPr lang="hu-HU" sz="4000" b="1" dirty="0" err="1">
                <a:solidFill>
                  <a:srgbClr val="FFFF00"/>
                </a:solidFill>
              </a:rPr>
              <a:t>Kolping</a:t>
            </a:r>
            <a:r>
              <a:rPr lang="hu-HU" sz="4000" b="1" dirty="0">
                <a:solidFill>
                  <a:srgbClr val="FFFF00"/>
                </a:solidFill>
              </a:rPr>
              <a:t> összeolvasztotta az </a:t>
            </a:r>
            <a:r>
              <a:rPr lang="hu-HU" sz="4000" b="1" dirty="0" err="1">
                <a:solidFill>
                  <a:srgbClr val="FFFF00"/>
                </a:solidFill>
              </a:rPr>
              <a:t>elberfeldi</a:t>
            </a:r>
            <a:r>
              <a:rPr lang="hu-HU" sz="4000" b="1" dirty="0">
                <a:solidFill>
                  <a:srgbClr val="FFFF00"/>
                </a:solidFill>
              </a:rPr>
              <a:t>, a kölni és a düsseldorfi egyleteket és megszületett a Rajnai Segédegylet, amely 1851-től Katolikus Segédegylet néven vált ismertté. Ez lett a mai </a:t>
            </a:r>
            <a:r>
              <a:rPr lang="hu-HU" sz="4000" b="1" dirty="0" err="1">
                <a:solidFill>
                  <a:srgbClr val="FFFF00"/>
                </a:solidFill>
              </a:rPr>
              <a:t>Kolpingwerk</a:t>
            </a:r>
            <a:r>
              <a:rPr lang="hu-HU" sz="4000" b="1" dirty="0">
                <a:solidFill>
                  <a:srgbClr val="FFFF00"/>
                </a:solidFill>
              </a:rPr>
              <a:t> alapja.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1396728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 advTm="40270">
        <p15:prstTrans prst="airplane"/>
      </p:transition>
    </mc:Choice>
    <mc:Fallback>
      <p:transition spd="slow" advTm="402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build="p" animBg="1"/>
      <p:bldP spid="3" grpId="2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solidFill>
            <a:schemeClr val="tx1">
              <a:alpha val="50000"/>
            </a:schemeClr>
          </a:solidFill>
        </p:spPr>
        <p:txBody>
          <a:bodyPr>
            <a:normAutofit/>
          </a:bodyPr>
          <a:lstStyle/>
          <a:p>
            <a:endParaRPr lang="hu-HU" sz="1200" b="1" dirty="0" smtClean="0">
              <a:solidFill>
                <a:srgbClr val="FFFF00"/>
              </a:solidFill>
            </a:endParaRPr>
          </a:p>
          <a:p>
            <a:r>
              <a:rPr lang="hu-HU" sz="4000" b="1" dirty="0" smtClean="0">
                <a:solidFill>
                  <a:schemeClr val="bg1"/>
                </a:solidFill>
              </a:rPr>
              <a:t>1934</a:t>
            </a:r>
            <a:r>
              <a:rPr lang="hu-HU" sz="4000" b="1" dirty="0">
                <a:solidFill>
                  <a:schemeClr val="bg1"/>
                </a:solidFill>
              </a:rPr>
              <a:t>. március 21-én Joseph </a:t>
            </a:r>
            <a:r>
              <a:rPr lang="hu-HU" sz="4000" b="1" dirty="0" err="1">
                <a:solidFill>
                  <a:schemeClr val="bg1"/>
                </a:solidFill>
              </a:rPr>
              <a:t>Schulte</a:t>
            </a:r>
            <a:r>
              <a:rPr lang="hu-HU" sz="4000" b="1" dirty="0">
                <a:solidFill>
                  <a:schemeClr val="bg1"/>
                </a:solidFill>
              </a:rPr>
              <a:t> kardinális, Köln püspöke hivatalosan elindította </a:t>
            </a:r>
            <a:r>
              <a:rPr lang="hu-HU" sz="4000" b="1" dirty="0" err="1">
                <a:solidFill>
                  <a:schemeClr val="bg1"/>
                </a:solidFill>
              </a:rPr>
              <a:t>Adolph</a:t>
            </a:r>
            <a:r>
              <a:rPr lang="hu-HU" sz="4000" b="1" dirty="0">
                <a:solidFill>
                  <a:schemeClr val="bg1"/>
                </a:solidFill>
              </a:rPr>
              <a:t> </a:t>
            </a:r>
            <a:r>
              <a:rPr lang="hu-HU" sz="4000" b="1" dirty="0" err="1">
                <a:solidFill>
                  <a:schemeClr val="bg1"/>
                </a:solidFill>
              </a:rPr>
              <a:t>Kolping</a:t>
            </a:r>
            <a:r>
              <a:rPr lang="hu-HU" sz="4000" b="1" dirty="0">
                <a:solidFill>
                  <a:schemeClr val="bg1"/>
                </a:solidFill>
              </a:rPr>
              <a:t> boldoggá avatásának folyamatát. 1991. október 27-én avatta boldoggá II. János Pál pápa. A római katolikus egyház december 4-én emlékezik meg </a:t>
            </a:r>
            <a:r>
              <a:rPr lang="hu-HU" sz="4000" b="1" dirty="0" err="1">
                <a:solidFill>
                  <a:schemeClr val="bg1"/>
                </a:solidFill>
              </a:rPr>
              <a:t>Adolph</a:t>
            </a:r>
            <a:r>
              <a:rPr lang="hu-HU" sz="4000" b="1" dirty="0">
                <a:solidFill>
                  <a:schemeClr val="bg1"/>
                </a:solidFill>
              </a:rPr>
              <a:t> </a:t>
            </a:r>
            <a:r>
              <a:rPr lang="hu-HU" sz="4000" b="1" dirty="0" err="1">
                <a:solidFill>
                  <a:schemeClr val="bg1"/>
                </a:solidFill>
              </a:rPr>
              <a:t>Kolpingról</a:t>
            </a:r>
            <a:r>
              <a:rPr lang="hu-HU" sz="4000" b="1" dirty="0">
                <a:solidFill>
                  <a:schemeClr val="bg1"/>
                </a:solidFill>
              </a:rPr>
              <a:t>. </a:t>
            </a:r>
            <a:endParaRPr lang="hu-HU" sz="4000" b="1" dirty="0" smtClean="0">
              <a:solidFill>
                <a:schemeClr val="bg1"/>
              </a:solidFill>
            </a:endParaRPr>
          </a:p>
          <a:p>
            <a:r>
              <a:rPr lang="hu-HU" sz="4000" b="1" dirty="0" smtClean="0">
                <a:solidFill>
                  <a:schemeClr val="bg1"/>
                </a:solidFill>
              </a:rPr>
              <a:t>II</a:t>
            </a:r>
            <a:r>
              <a:rPr lang="hu-HU" sz="4000" b="1" dirty="0">
                <a:solidFill>
                  <a:schemeClr val="bg1"/>
                </a:solidFill>
              </a:rPr>
              <a:t>. János Pál 1980. november 15-én ellátogatott </a:t>
            </a:r>
            <a:r>
              <a:rPr lang="hu-HU" sz="4000" b="1" dirty="0" err="1">
                <a:solidFill>
                  <a:schemeClr val="bg1"/>
                </a:solidFill>
              </a:rPr>
              <a:t>Kolping</a:t>
            </a:r>
            <a:r>
              <a:rPr lang="hu-HU" sz="4000" b="1" dirty="0">
                <a:solidFill>
                  <a:schemeClr val="bg1"/>
                </a:solidFill>
              </a:rPr>
              <a:t> sírjához a kölni minoritatemplomban. Miután imádkozott, ezt mondta: „A mai egyháznak olyan példaképekre van szüksége, mint </a:t>
            </a:r>
            <a:r>
              <a:rPr lang="hu-HU" sz="4000" b="1" dirty="0" err="1">
                <a:solidFill>
                  <a:schemeClr val="bg1"/>
                </a:solidFill>
              </a:rPr>
              <a:t>Kolping</a:t>
            </a:r>
            <a:r>
              <a:rPr lang="hu-HU" sz="4000" b="1" dirty="0">
                <a:solidFill>
                  <a:schemeClr val="bg1"/>
                </a:solidFill>
              </a:rPr>
              <a:t> volt.” Szentté avatása folyamatban van</a:t>
            </a:r>
            <a:r>
              <a:rPr lang="hu-HU" sz="4000" b="1" dirty="0"/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3399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152">
        <p14:shred/>
      </p:transition>
    </mc:Choice>
    <mc:Fallback>
      <p:transition spd="slow" advTm="301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xit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xit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build="p" animBg="1"/>
      <p:bldP spid="3" grpId="2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37769" y="175846"/>
            <a:ext cx="11262530" cy="2321169"/>
          </a:xfrm>
          <a:solidFill>
            <a:schemeClr val="bg1">
              <a:alpha val="0"/>
            </a:schemeClr>
          </a:solidFill>
        </p:spPr>
        <p:txBody>
          <a:bodyPr>
            <a:normAutofit/>
          </a:bodyPr>
          <a:lstStyle/>
          <a:p>
            <a:r>
              <a:rPr lang="hu-HU" sz="4000" b="1" dirty="0" err="1" smtClean="0"/>
              <a:t>Kolping</a:t>
            </a:r>
            <a:r>
              <a:rPr lang="hu-HU" sz="4000" b="1" dirty="0" smtClean="0"/>
              <a:t> tanítása, gondolatai, és eszméi sok emberre hatottak, hatnak szerte a világon, Magyarországon, iskolánkban.</a:t>
            </a:r>
          </a:p>
        </p:txBody>
      </p:sp>
      <p:sp>
        <p:nvSpPr>
          <p:cNvPr id="4" name="Tartalom helye 2"/>
          <p:cNvSpPr txBox="1">
            <a:spLocks/>
          </p:cNvSpPr>
          <p:nvPr/>
        </p:nvSpPr>
        <p:spPr>
          <a:xfrm>
            <a:off x="430822" y="2655276"/>
            <a:ext cx="5556738" cy="3393831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4000" b="1" u="heavy" dirty="0" smtClean="0"/>
              <a:t>Négy alapeszméje:</a:t>
            </a:r>
          </a:p>
          <a:p>
            <a:r>
              <a:rPr lang="hu-HU" sz="4000" b="1" dirty="0" smtClean="0"/>
              <a:t>Légy jó keresztény!</a:t>
            </a:r>
          </a:p>
          <a:p>
            <a:r>
              <a:rPr lang="hu-HU" sz="4000" b="1" dirty="0" smtClean="0"/>
              <a:t>Légy jó családapa!</a:t>
            </a:r>
          </a:p>
          <a:p>
            <a:r>
              <a:rPr lang="hu-HU" sz="4000" b="1" dirty="0" smtClean="0"/>
              <a:t>Légy jó szakember!</a:t>
            </a:r>
          </a:p>
          <a:p>
            <a:r>
              <a:rPr lang="hu-HU" sz="4000" b="1" dirty="0" smtClean="0"/>
              <a:t>Így leszel jó állampolgár</a:t>
            </a:r>
            <a:endParaRPr lang="hu-HU" sz="4000" b="1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406" y="2655276"/>
            <a:ext cx="5010150" cy="3552825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827" y="1553551"/>
            <a:ext cx="3234734" cy="9434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7966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 advTm="45472">
        <p14:warp dir="in"/>
      </p:transition>
    </mc:Choice>
    <mc:Fallback>
      <p:transition spd="slow" advTm="454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943492" cy="1325563"/>
          </a:xfrm>
        </p:spPr>
        <p:txBody>
          <a:bodyPr/>
          <a:lstStyle/>
          <a:p>
            <a:r>
              <a:rPr lang="hu-HU" sz="3600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Iskolánk tovább hordozza </a:t>
            </a:r>
            <a:r>
              <a:rPr lang="hu-HU" sz="3600" b="1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Kolping</a:t>
            </a:r>
            <a:r>
              <a:rPr lang="hu-HU" sz="3600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 eszmeiségét</a:t>
            </a:r>
            <a:r>
              <a:rPr lang="hu-HU" dirty="0" smtClean="0"/>
              <a:t>,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1512278"/>
            <a:ext cx="6782521" cy="4844658"/>
          </a:xfr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606" y="2624759"/>
            <a:ext cx="3487194" cy="3459518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8229600" y="1512278"/>
            <a:ext cx="29542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b="1" dirty="0" smtClean="0"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szellemét</a:t>
            </a:r>
            <a:endParaRPr lang="hu-HU" sz="4000" b="1" dirty="0">
              <a:latin typeface="Aharoni" panose="02010803020104030203" pitchFamily="2" charset="-79"/>
              <a:ea typeface="+mj-ea"/>
              <a:cs typeface="Aharoni" panose="02010803020104030203" pitchFamily="2" charset="-79"/>
            </a:endParaRPr>
          </a:p>
        </p:txBody>
      </p:sp>
      <p:pic>
        <p:nvPicPr>
          <p:cNvPr id="9" name="kolpingdal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866437" y="121443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5472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17251">
        <p:checker/>
      </p:transition>
    </mc:Choice>
    <mc:Fallback>
      <p:transition spd="slow" advTm="17251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1"/>
      <p:bldP spid="7" grpId="0" build="allAtOnce"/>
    </p:bldLst>
  </p:timing>
  <p:extLst mod="1">
    <p:ext uri="{E180D4A7-C9FB-4DFB-919C-405C955672EB}">
      <p14:showEvtLst xmlns:p14="http://schemas.microsoft.com/office/powerpoint/2010/main">
        <p14:playEvt time="1" objId="9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4|2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5|3.4|2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4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1.1|2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3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3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1.2|4.3|5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2.2|1.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3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2.7|2.4|5.4|5.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7|6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2.7|2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4|2|2.4|2.5|2.7|2.7|2.8|3.2|2.6|2.8|2.9|2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4|10.5|3.7|3.9|3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3.1|9.4|13.2|3.8|3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3.4|5.2|8.8|2.8|1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1.9|5.3|1.9|6.7|2.1|3.2|6.4|4.1|4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4.8|3.5|1.4"/>
</p:tagLst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</TotalTime>
  <Words>546</Words>
  <Application>Microsoft Office PowerPoint</Application>
  <PresentationFormat>Szélesvásznú</PresentationFormat>
  <Paragraphs>45</Paragraphs>
  <Slides>20</Slides>
  <Notes>0</Notes>
  <HiddenSlides>0</HiddenSlides>
  <MMClips>2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20</vt:i4>
      </vt:variant>
    </vt:vector>
  </HeadingPairs>
  <TitlesOfParts>
    <vt:vector size="26" baseType="lpstr">
      <vt:lpstr>Aharoni</vt:lpstr>
      <vt:lpstr>Arial</vt:lpstr>
      <vt:lpstr>Arial Black</vt:lpstr>
      <vt:lpstr>Calibri</vt:lpstr>
      <vt:lpstr>Calibri Light</vt:lpstr>
      <vt:lpstr>Office-téma</vt:lpstr>
      <vt:lpstr>Adolf Kolping élete, eszméi, azok hatásai iskolánkra</vt:lpstr>
      <vt:lpstr>ADOLF KOLPING ÉLETE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Iskolánk tovább hordozza Kolping eszmeiségét,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Adolf Kolping élete, munkássága</dc:title>
  <dc:creator>wazhodon wazzz</dc:creator>
  <cp:lastModifiedBy>wazhodon wazzz</cp:lastModifiedBy>
  <cp:revision>84</cp:revision>
  <dcterms:created xsi:type="dcterms:W3CDTF">2015-11-23T20:23:03Z</dcterms:created>
  <dcterms:modified xsi:type="dcterms:W3CDTF">2015-11-29T19:58:35Z</dcterms:modified>
</cp:coreProperties>
</file>